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8" r:id="rId11"/>
    <p:sldId id="270" r:id="rId12"/>
  </p:sldIdLst>
  <p:sldSz cx="18288000" cy="10287000"/>
  <p:notesSz cx="6858000" cy="9144000"/>
  <p:embeddedFontLst>
    <p:embeddedFont>
      <p:font typeface="等线" panose="02010600030101010101" pitchFamily="2" charset="-122"/>
      <p:regular r:id="rId14"/>
      <p:bold r:id="rId15"/>
    </p:embeddedFont>
    <p:embeddedFont>
      <p:font typeface="宋体" panose="02010600030101010101" pitchFamily="2" charset="-122"/>
      <p:regular r:id="rId16"/>
    </p:embeddedFont>
    <p:embeddedFont>
      <p:font typeface="Canva Sans" panose="020B0503030501040103" pitchFamily="34" charset="0"/>
      <p:regular r:id="rId17"/>
    </p:embeddedFont>
    <p:embeddedFont>
      <p:font typeface="Canva Sans Bold" panose="020B0803030501040103" pitchFamily="34" charset="0"/>
      <p:regular r:id="rId18"/>
      <p:bold r:id="rId19"/>
    </p:embeddedFont>
    <p:embeddedFont>
      <p:font typeface="HK Grotesk Bold" pitchFamily="2" charset="77"/>
      <p:regular r:id="rId20"/>
      <p:bold r:id="rId21"/>
    </p:embeddedFont>
    <p:embeddedFont>
      <p:font typeface="HK Grotesk Medium" pitchFamily="2" charset="77"/>
      <p:regular r:id="rId22"/>
    </p:embeddedFont>
    <p:embeddedFont>
      <p:font typeface="HK Grotesk Semi-Bold" pitchFamily="2" charset="7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F1"/>
    <a:srgbClr val="54198A"/>
    <a:srgbClr val="4F81BD"/>
    <a:srgbClr val="6CE5E8"/>
    <a:srgbClr val="0000EE"/>
    <a:srgbClr val="D0D8E8"/>
    <a:srgbClr val="2D8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07948-233B-304F-9696-4FEA00C8E360}" v="12" dt="2025-05-03T01:11:22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6"/>
    <p:restoredTop sz="94681"/>
  </p:normalViewPr>
  <p:slideViewPr>
    <p:cSldViewPr snapToGrid="0">
      <p:cViewPr>
        <p:scale>
          <a:sx n="63" d="100"/>
          <a:sy n="63" d="100"/>
        </p:scale>
        <p:origin x="2288" y="13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DC963-A374-4404-87C8-84B24CB41F3C}" type="datetimeFigureOut">
              <a:rPr lang="zh-CN" altLang="en-US" smtClean="0"/>
              <a:t>2025/5/2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6116B-C366-4AFC-BFD5-AD390FA8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03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这一页问</a:t>
            </a:r>
            <a:r>
              <a:rPr lang="en-US" altLang="zh-CN" err="1"/>
              <a:t>shan</a:t>
            </a:r>
            <a:r>
              <a:rPr lang="zh-CN" altLang="en-US"/>
              <a:t>怎么改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6116B-C366-4AFC-BFD5-AD390FA82B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40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Bullet format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6116B-C366-4AFC-BFD5-AD390FA82B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9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统一左上角的标题位置</a:t>
            </a:r>
            <a:endParaRPr lang="en-US" altLang="zh-CN"/>
          </a:p>
          <a:p>
            <a:r>
              <a:rPr lang="zh-CN" altLang="en-US"/>
              <a:t>对齐一切字符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6116B-C366-4AFC-BFD5-AD390FA82B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208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6116B-C366-4AFC-BFD5-AD390FA82B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77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不知道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6116B-C366-4AFC-BFD5-AD390FA82B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93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451492C0-27DD-34A5-EBDD-5E8E5FF2BCDF}"/>
              </a:ext>
            </a:extLst>
          </p:cNvPr>
          <p:cNvSpPr/>
          <p:nvPr/>
        </p:nvSpPr>
        <p:spPr>
          <a:xfrm>
            <a:off x="0" y="0"/>
            <a:ext cx="15150565" cy="10287000"/>
          </a:xfrm>
          <a:prstGeom prst="rect">
            <a:avLst/>
          </a:prstGeom>
          <a:solidFill>
            <a:srgbClr val="8989F1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2"/>
          <p:cNvSpPr/>
          <p:nvPr/>
        </p:nvSpPr>
        <p:spPr>
          <a:xfrm flipV="1">
            <a:off x="15120567" y="0"/>
            <a:ext cx="0" cy="1028700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575575" y="1230882"/>
            <a:ext cx="5089985" cy="10071411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019" r="-14740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8AAB2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2076358"/>
            <a:ext cx="10875941" cy="5761222"/>
            <a:chOff x="0" y="-95249"/>
            <a:chExt cx="14501255" cy="76816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636430"/>
              <a:ext cx="14501255" cy="5949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50"/>
                </a:lnSpc>
              </a:pPr>
              <a:r>
                <a:rPr lang="en-US" sz="105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Because the </a:t>
              </a:r>
            </a:p>
            <a:p>
              <a:pPr algn="l">
                <a:lnSpc>
                  <a:spcPts val="11550"/>
                </a:lnSpc>
              </a:pPr>
              <a:r>
                <a:rPr lang="en-US" sz="10500" b="1">
                  <a:solidFill>
                    <a:schemeClr val="bg1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right ad </a:t>
              </a:r>
              <a:r>
                <a:rPr lang="en-US" sz="105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belongs in</a:t>
              </a:r>
              <a:r>
                <a:rPr lang="en-US" sz="10500" b="1">
                  <a:solidFill>
                    <a:srgbClr val="8AAB2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105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the</a:t>
              </a:r>
              <a:r>
                <a:rPr lang="en-US" sz="10500" b="1">
                  <a:solidFill>
                    <a:srgbClr val="8AAB2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10500" b="1">
                  <a:solidFill>
                    <a:schemeClr val="bg1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right place</a:t>
              </a:r>
              <a:endParaRPr lang="en-US" sz="10500" b="1">
                <a:solidFill>
                  <a:srgbClr val="54198A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49"/>
              <a:ext cx="14501255" cy="1153907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4999" b="1">
                  <a:solidFill>
                    <a:schemeClr val="bg1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Smart Categorization of Craigslist Ads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8145305"/>
            <a:ext cx="3924299" cy="1437075"/>
            <a:chOff x="0" y="0"/>
            <a:chExt cx="6314474" cy="1916099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314474" cy="1355446"/>
              <a:chOff x="0" y="0"/>
              <a:chExt cx="3376321" cy="72475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376321" cy="724751"/>
              </a:xfrm>
              <a:custGeom>
                <a:avLst/>
                <a:gdLst/>
                <a:ahLst/>
                <a:cxnLst/>
                <a:rect l="l" t="t" r="r" b="b"/>
                <a:pathLst>
                  <a:path w="3769680" h="520700">
                    <a:moveTo>
                      <a:pt x="3509330" y="520700"/>
                    </a:moveTo>
                    <a:lnTo>
                      <a:pt x="260350" y="520700"/>
                    </a:lnTo>
                    <a:cubicBezTo>
                      <a:pt x="116586" y="520700"/>
                      <a:pt x="0" y="404114"/>
                      <a:pt x="0" y="260350"/>
                    </a:cubicBezTo>
                    <a:cubicBezTo>
                      <a:pt x="0" y="116586"/>
                      <a:pt x="116586" y="0"/>
                      <a:pt x="260350" y="0"/>
                    </a:cubicBezTo>
                    <a:lnTo>
                      <a:pt x="3509330" y="0"/>
                    </a:lnTo>
                    <a:cubicBezTo>
                      <a:pt x="3653094" y="0"/>
                      <a:pt x="3769680" y="116586"/>
                      <a:pt x="3769680" y="260350"/>
                    </a:cubicBezTo>
                    <a:cubicBezTo>
                      <a:pt x="3769680" y="404114"/>
                      <a:pt x="3653094" y="520700"/>
                      <a:pt x="3509330" y="520700"/>
                    </a:cubicBezTo>
                    <a:close/>
                  </a:path>
                </a:pathLst>
              </a:custGeom>
              <a:solidFill>
                <a:srgbClr val="E8E7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84963" y="142195"/>
              <a:ext cx="5155584" cy="1773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Presented by Group 9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4/30/2025</a:t>
              </a:r>
            </a:p>
            <a:p>
              <a:pPr algn="l">
                <a:lnSpc>
                  <a:spcPts val="3500"/>
                </a:lnSpc>
              </a:pPr>
              <a:endParaRPr lang="en-US" sz="25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37236" y="2782038"/>
            <a:ext cx="11681300" cy="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H="1">
            <a:off x="3249082" y="4942130"/>
            <a:ext cx="4295960" cy="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H="1">
            <a:off x="3249082" y="7102222"/>
            <a:ext cx="4295960" cy="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3012886"/>
            <a:ext cx="1688871" cy="16888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37236" y="5143500"/>
            <a:ext cx="1688871" cy="168887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5465" b="-54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37236" y="7463906"/>
            <a:ext cx="1688871" cy="168887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339000"/>
            <a:ext cx="1271991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1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VALUE TO CRAIGSLIST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357618" y="3284481"/>
            <a:ext cx="10710904" cy="1138536"/>
            <a:chOff x="0" y="-9525"/>
            <a:chExt cx="14281205" cy="151804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4281205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>
                  <a:solidFill>
                    <a:srgbClr val="54198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Better Search Experience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76181"/>
              <a:ext cx="14281205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Enhanced user experience through faster, more relevant search results.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249082" y="5444574"/>
            <a:ext cx="11789836" cy="1138536"/>
            <a:chOff x="0" y="-9525"/>
            <a:chExt cx="15719781" cy="151804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15719781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>
                  <a:solidFill>
                    <a:srgbClr val="54198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Efficient Moderation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76181"/>
              <a:ext cx="1571978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Reduced moderation burden, allowing teams to focus on edge cases.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249082" y="7604666"/>
            <a:ext cx="10819440" cy="1548111"/>
            <a:chOff x="0" y="-9525"/>
            <a:chExt cx="14425920" cy="206414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1442592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>
                  <a:solidFill>
                    <a:srgbClr val="54198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Scalable Across Categories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76181"/>
              <a:ext cx="14425920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Scalable solution applicable to other major sections like Jobs, Cars, and Housing.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7259300" y="0"/>
            <a:ext cx="3895905" cy="10287000"/>
          </a:xfrm>
          <a:prstGeom prst="rect">
            <a:avLst/>
          </a:prstGeom>
          <a:solidFill>
            <a:srgbClr val="8989F1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120567" y="0"/>
            <a:ext cx="0" cy="1028700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2147795"/>
            <a:ext cx="10875941" cy="5689785"/>
            <a:chOff x="0" y="0"/>
            <a:chExt cx="14501255" cy="758638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636430"/>
              <a:ext cx="14501255" cy="5949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50"/>
                </a:lnSpc>
              </a:pPr>
              <a:r>
                <a:rPr lang="en-US" sz="105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Questions? </a:t>
              </a:r>
            </a:p>
            <a:p>
              <a:pPr algn="l">
                <a:lnSpc>
                  <a:spcPts val="11550"/>
                </a:lnSpc>
              </a:pPr>
              <a:r>
                <a:rPr lang="en-US" sz="10500" b="1">
                  <a:solidFill>
                    <a:srgbClr val="54198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We’d love to hear your thoughts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4501255" cy="1107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4999" b="1">
                  <a:solidFill>
                    <a:srgbClr val="00000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Thank You!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8093069"/>
            <a:ext cx="6565114" cy="730369"/>
            <a:chOff x="0" y="0"/>
            <a:chExt cx="8753486" cy="97382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8753486" cy="973825"/>
              <a:chOff x="0" y="0"/>
              <a:chExt cx="4680449" cy="5207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68045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4680450" h="520700">
                    <a:moveTo>
                      <a:pt x="4420100" y="520700"/>
                    </a:moveTo>
                    <a:lnTo>
                      <a:pt x="260350" y="520700"/>
                    </a:lnTo>
                    <a:cubicBezTo>
                      <a:pt x="116586" y="520700"/>
                      <a:pt x="0" y="404114"/>
                      <a:pt x="0" y="260350"/>
                    </a:cubicBezTo>
                    <a:cubicBezTo>
                      <a:pt x="0" y="116586"/>
                      <a:pt x="116586" y="0"/>
                      <a:pt x="260350" y="0"/>
                    </a:cubicBezTo>
                    <a:lnTo>
                      <a:pt x="4420100" y="0"/>
                    </a:lnTo>
                    <a:cubicBezTo>
                      <a:pt x="4563864" y="0"/>
                      <a:pt x="4680450" y="116586"/>
                      <a:pt x="4680450" y="260350"/>
                    </a:cubicBezTo>
                    <a:cubicBezTo>
                      <a:pt x="4680450" y="404114"/>
                      <a:pt x="4563864" y="520700"/>
                      <a:pt x="4420100" y="520700"/>
                    </a:cubicBezTo>
                    <a:close/>
                  </a:path>
                </a:pathLst>
              </a:custGeom>
              <a:solidFill>
                <a:srgbClr val="E8E7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7779660" y="0"/>
              <a:ext cx="973825" cy="97382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AAB2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8033072" y="254261"/>
              <a:ext cx="467001" cy="465303"/>
            </a:xfrm>
            <a:custGeom>
              <a:avLst/>
              <a:gdLst/>
              <a:ahLst/>
              <a:cxnLst/>
              <a:rect l="l" t="t" r="r" b="b"/>
              <a:pathLst>
                <a:path w="467001" h="465303">
                  <a:moveTo>
                    <a:pt x="0" y="0"/>
                  </a:moveTo>
                  <a:lnTo>
                    <a:pt x="467002" y="0"/>
                  </a:lnTo>
                  <a:lnTo>
                    <a:pt x="467002" y="465303"/>
                  </a:lnTo>
                  <a:lnTo>
                    <a:pt x="0" y="465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36353" y="179996"/>
              <a:ext cx="6401195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Presented by Group 9</a:t>
              </a: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E18FB015-0CF6-248A-A1D7-9357EC2EF7E3}"/>
              </a:ext>
            </a:extLst>
          </p:cNvPr>
          <p:cNvGrpSpPr>
            <a:grpSpLocks noChangeAspect="1"/>
          </p:cNvGrpSpPr>
          <p:nvPr/>
        </p:nvGrpSpPr>
        <p:grpSpPr>
          <a:xfrm>
            <a:off x="12236225" y="1257300"/>
            <a:ext cx="5503161" cy="10888950"/>
            <a:chOff x="0" y="0"/>
            <a:chExt cx="2620010" cy="5184140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1BC8619-AFA2-4EC9-94ED-AFC25AF526DD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938A64F9-BC25-0B88-0F45-9E7DA079C022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8" r="-3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94BC8D1A-2CC2-8837-FC75-0C90555321DB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18FA2E6A-E7FA-327F-B27F-C2EAF8645BED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A331929-821F-B46A-C687-31CA748E0836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2E03CA15-1A34-4C22-144A-FCBE6894C4A3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9429D57-9EE0-1DA8-AC62-7EBB7A1CFAEA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F74234B-054C-C65B-3E8C-063ECFDBDDB7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CC37684B-C371-37E9-E41A-DC7C0E55CAE0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6159" y="807344"/>
            <a:ext cx="21409842" cy="1202880"/>
            <a:chOff x="0" y="0"/>
            <a:chExt cx="8888263" cy="660400"/>
          </a:xfrm>
          <a:solidFill>
            <a:srgbClr val="54198A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8888263" cy="660400"/>
            </a:xfrm>
            <a:custGeom>
              <a:avLst/>
              <a:gdLst/>
              <a:ahLst/>
              <a:cxnLst/>
              <a:rect l="l" t="t" r="r" b="b"/>
              <a:pathLst>
                <a:path w="8888263" h="660400">
                  <a:moveTo>
                    <a:pt x="876380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63803" y="0"/>
                  </a:lnTo>
                  <a:cubicBezTo>
                    <a:pt x="8832383" y="0"/>
                    <a:pt x="8888263" y="55880"/>
                    <a:pt x="8888263" y="124460"/>
                  </a:cubicBezTo>
                  <a:lnTo>
                    <a:pt x="8888263" y="535940"/>
                  </a:lnTo>
                  <a:cubicBezTo>
                    <a:pt x="8888263" y="604520"/>
                    <a:pt x="8832383" y="660400"/>
                    <a:pt x="8763803" y="6604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70094" y="1146847"/>
            <a:ext cx="155573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b="1">
                <a:solidFill>
                  <a:srgbClr val="FAFAFA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Craigslist allows free-form posting — but that flexibility leads to problems.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64278" y="3194431"/>
            <a:ext cx="5949715" cy="4834671"/>
            <a:chOff x="0" y="0"/>
            <a:chExt cx="7932953" cy="6446229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7932953" cy="204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0000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30%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60056"/>
              <a:ext cx="7932953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b="1">
                  <a:solidFill>
                    <a:srgbClr val="8AAB28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Tech-related posts are posted under the wrong category.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275587"/>
              <a:ext cx="7932953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Examples: Keyboards listed as “Computers”, Monitors and cables mixed with laptops</a:t>
              </a:r>
            </a:p>
            <a:p>
              <a:pPr algn="ctr">
                <a:lnSpc>
                  <a:spcPts val="3249"/>
                </a:lnSpc>
              </a:pPr>
              <a:endParaRPr lang="en-US" sz="24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70094" y="8734425"/>
            <a:ext cx="1555733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 b="1">
                <a:solidFill>
                  <a:srgbClr val="000000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Result:Cluttered browsing, poor user experience, more moderation effort.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BD470F-157E-5B25-BDA4-E2749DDA6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746428"/>
            <a:ext cx="8469231" cy="5025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344079" y="0"/>
            <a:ext cx="0" cy="1028700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691446" y="483829"/>
            <a:ext cx="856785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91446" y="1949648"/>
            <a:ext cx="914070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54198A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Thousands of Craigslist ads are misclassified, disrupting search and increasing moderation effort.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546559" y="3654321"/>
            <a:ext cx="8871127" cy="6571671"/>
            <a:chOff x="0" y="-288568"/>
            <a:chExt cx="11828170" cy="8762227"/>
          </a:xfrm>
        </p:grpSpPr>
        <p:sp>
          <p:nvSpPr>
            <p:cNvPr id="6" name="TextBox 6"/>
            <p:cNvSpPr txBox="1"/>
            <p:nvPr/>
          </p:nvSpPr>
          <p:spPr>
            <a:xfrm>
              <a:off x="0" y="4097243"/>
              <a:ext cx="11828170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8568"/>
              <a:ext cx="11828170" cy="8762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3200"/>
                <a:t>Especially prevalent in the Computers and Computer Parts categories.</a:t>
              </a:r>
              <a:endParaRPr lang="en-US" sz="3200" b="1">
                <a:solidFill>
                  <a:srgbClr val="000000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3200">
                  <a:ea typeface="宋体"/>
                </a:rPr>
                <a:t>Listings for accessories often appear alongside full systems </a:t>
              </a:r>
              <a:r>
                <a:rPr lang="en-US" sz="3200">
                  <a:ea typeface="+mn-lt"/>
                  <a:cs typeface="+mn-lt"/>
                </a:rPr>
                <a:t>leading to frustration and abandoned sessions</a:t>
              </a:r>
              <a:r>
                <a:rPr lang="en-US" altLang="zh-CN" sz="3200">
                  <a:ea typeface="宋体"/>
                </a:rPr>
                <a:t>.</a:t>
              </a:r>
              <a:endParaRPr lang="en-US" sz="3200" b="1">
                <a:solidFill>
                  <a:srgbClr val="000000"/>
                </a:solidFill>
                <a:latin typeface="宋体"/>
                <a:ea typeface="宋体"/>
                <a:cs typeface="HK Grotesk Semi-Bold"/>
                <a:sym typeface="HK Grotesk Semi-Bold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3200">
                  <a:ea typeface="宋体"/>
                </a:rPr>
                <a:t>The absence of structured subcategories </a:t>
              </a:r>
              <a:r>
                <a:rPr lang="en-US" sz="3200">
                  <a:ea typeface="+mn-lt"/>
                  <a:cs typeface="+mn-lt"/>
                </a:rPr>
                <a:t>may reduce user trust in Craigslist's reliability as a buying platform, especially when compared to competitors with structured marketplaces</a:t>
              </a:r>
              <a:endParaRPr lang="en-US" altLang="zh-CN" sz="3200">
                <a:solidFill>
                  <a:srgbClr val="000000"/>
                </a:solidFill>
                <a:latin typeface="Calibri"/>
                <a:ea typeface="宋体"/>
                <a:cs typeface="Calibri"/>
              </a:endParaRP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38200" y="190500"/>
            <a:ext cx="5503161" cy="10888950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8" r="-3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ABEAFD26-AF35-0F05-1263-21E307203109}"/>
              </a:ext>
            </a:extLst>
          </p:cNvPr>
          <p:cNvSpPr/>
          <p:nvPr/>
        </p:nvSpPr>
        <p:spPr>
          <a:xfrm>
            <a:off x="-30001" y="-1402"/>
            <a:ext cx="14969141" cy="10287000"/>
          </a:xfrm>
          <a:prstGeom prst="rect">
            <a:avLst/>
          </a:prstGeom>
          <a:solidFill>
            <a:srgbClr val="8989F1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/>
        </p:nvSpPr>
        <p:spPr>
          <a:xfrm>
            <a:off x="626407" y="3087537"/>
            <a:ext cx="13431253" cy="427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endParaRPr/>
          </a:p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1D1D1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 model that separates </a:t>
            </a:r>
            <a:r>
              <a:rPr lang="en-US" sz="6900" b="1">
                <a:solidFill>
                  <a:schemeClr val="bg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Computers</a:t>
            </a:r>
            <a:r>
              <a:rPr lang="en-US" sz="6900" b="1">
                <a:solidFill>
                  <a:srgbClr val="1D1D1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from </a:t>
            </a:r>
            <a:r>
              <a:rPr lang="en-US" sz="6900" b="1">
                <a:solidFill>
                  <a:schemeClr val="bg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Computer-</a:t>
            </a:r>
            <a:r>
              <a:rPr lang="en-US" altLang="zh-CN" sz="6900" b="1">
                <a:solidFill>
                  <a:schemeClr val="bg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</a:t>
            </a:r>
            <a:r>
              <a:rPr lang="en-US" sz="6900" b="1">
                <a:solidFill>
                  <a:schemeClr val="bg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arts.</a:t>
            </a:r>
          </a:p>
          <a:p>
            <a:pPr algn="l">
              <a:lnSpc>
                <a:spcPts val="8400"/>
              </a:lnSpc>
            </a:pPr>
            <a:endParaRPr lang="en-US" sz="6900" b="1">
              <a:solidFill>
                <a:srgbClr val="1D1D1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26407" y="6581469"/>
            <a:ext cx="11153790" cy="979282"/>
            <a:chOff x="0" y="0"/>
            <a:chExt cx="7521803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21803" cy="660400"/>
            </a:xfrm>
            <a:custGeom>
              <a:avLst/>
              <a:gdLst/>
              <a:ahLst/>
              <a:cxnLst/>
              <a:rect l="l" t="t" r="r" b="b"/>
              <a:pathLst>
                <a:path w="7521803" h="660400">
                  <a:moveTo>
                    <a:pt x="73973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97343" y="0"/>
                  </a:lnTo>
                  <a:cubicBezTo>
                    <a:pt x="7465923" y="0"/>
                    <a:pt x="7521803" y="55880"/>
                    <a:pt x="7521803" y="124460"/>
                  </a:cubicBezTo>
                  <a:lnTo>
                    <a:pt x="7521803" y="535940"/>
                  </a:lnTo>
                  <a:cubicBezTo>
                    <a:pt x="7521803" y="604520"/>
                    <a:pt x="7465923" y="660400"/>
                    <a:pt x="7397343" y="660400"/>
                  </a:cubicBez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840387"/>
            <a:ext cx="1170897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Accurate classification. Cleaner categories. Smarter Craigslist.</a:t>
            </a:r>
          </a:p>
        </p:txBody>
      </p:sp>
      <p:sp>
        <p:nvSpPr>
          <p:cNvPr id="6" name="Freeform 6"/>
          <p:cNvSpPr/>
          <p:nvPr/>
        </p:nvSpPr>
        <p:spPr>
          <a:xfrm>
            <a:off x="14969142" y="0"/>
            <a:ext cx="4580317" cy="10287000"/>
          </a:xfrm>
          <a:custGeom>
            <a:avLst/>
            <a:gdLst/>
            <a:ahLst/>
            <a:cxnLst/>
            <a:rect l="l" t="t" r="r" b="b"/>
            <a:pathLst>
              <a:path w="4580317" h="10287000">
                <a:moveTo>
                  <a:pt x="0" y="0"/>
                </a:moveTo>
                <a:lnTo>
                  <a:pt x="4580316" y="0"/>
                </a:lnTo>
                <a:lnTo>
                  <a:pt x="45803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548" r="-11854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249400" y="1714500"/>
            <a:ext cx="4586557" cy="9075291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12628" r="-11262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502603" y="7307112"/>
            <a:ext cx="555187" cy="689284"/>
          </a:xfrm>
          <a:custGeom>
            <a:avLst/>
            <a:gdLst/>
            <a:ahLst/>
            <a:cxnLst/>
            <a:rect l="l" t="t" r="r" b="b"/>
            <a:pathLst>
              <a:path w="555187" h="689284">
                <a:moveTo>
                  <a:pt x="0" y="0"/>
                </a:moveTo>
                <a:lnTo>
                  <a:pt x="555187" y="0"/>
                </a:lnTo>
                <a:lnTo>
                  <a:pt x="555187" y="689284"/>
                </a:lnTo>
                <a:lnTo>
                  <a:pt x="0" y="689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76146" y="2525166"/>
            <a:ext cx="856785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Our Solution: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5313" y="614570"/>
            <a:ext cx="1111163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The Objective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30706" y="4613406"/>
            <a:ext cx="4384672" cy="2333761"/>
            <a:chOff x="0" y="-9525"/>
            <a:chExt cx="5846229" cy="3111682"/>
          </a:xfrm>
        </p:grpSpPr>
        <p:sp>
          <p:nvSpPr>
            <p:cNvPr id="4" name="TextBox 4"/>
            <p:cNvSpPr txBox="1"/>
            <p:nvPr/>
          </p:nvSpPr>
          <p:spPr>
            <a:xfrm>
              <a:off x="0" y="922243"/>
              <a:ext cx="5846229" cy="2179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HK Grotesk Medium"/>
                  <a:sym typeface="HK Grotesk Medium"/>
                </a:rPr>
                <a:t>Automatically identify whether a listing is a Computer or a Computer Part</a:t>
              </a:r>
              <a:r>
                <a:rPr lang="en-US" sz="2499" b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846229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54198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Build a Smart Classifier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086522" y="4647152"/>
            <a:ext cx="4114956" cy="46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54198A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Enhance Search Quality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42338" y="4647153"/>
            <a:ext cx="4114956" cy="46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54198A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Support Moderators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52E1CA-3A4E-F7BB-F479-B8E626D69665}"/>
              </a:ext>
            </a:extLst>
          </p:cNvPr>
          <p:cNvGrpSpPr/>
          <p:nvPr/>
        </p:nvGrpSpPr>
        <p:grpSpPr>
          <a:xfrm>
            <a:off x="3186518" y="3323526"/>
            <a:ext cx="11914965" cy="713212"/>
            <a:chOff x="1530707" y="3323526"/>
            <a:chExt cx="11914965" cy="713212"/>
          </a:xfrm>
        </p:grpSpPr>
        <p:sp>
          <p:nvSpPr>
            <p:cNvPr id="12" name="Freeform 12"/>
            <p:cNvSpPr/>
            <p:nvPr/>
          </p:nvSpPr>
          <p:spPr>
            <a:xfrm>
              <a:off x="1530707" y="3323526"/>
              <a:ext cx="543337" cy="713211"/>
            </a:xfrm>
            <a:custGeom>
              <a:avLst/>
              <a:gdLst/>
              <a:ahLst/>
              <a:cxnLst/>
              <a:rect l="l" t="t" r="r" b="b"/>
              <a:pathLst>
                <a:path w="543337" h="713211">
                  <a:moveTo>
                    <a:pt x="0" y="0"/>
                  </a:moveTo>
                  <a:lnTo>
                    <a:pt x="543337" y="0"/>
                  </a:lnTo>
                  <a:lnTo>
                    <a:pt x="543337" y="713211"/>
                  </a:lnTo>
                  <a:lnTo>
                    <a:pt x="0" y="713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642338" y="3467100"/>
              <a:ext cx="803334" cy="569637"/>
            </a:xfrm>
            <a:custGeom>
              <a:avLst/>
              <a:gdLst/>
              <a:ahLst/>
              <a:cxnLst/>
              <a:rect l="l" t="t" r="r" b="b"/>
              <a:pathLst>
                <a:path w="803334" h="569637">
                  <a:moveTo>
                    <a:pt x="0" y="0"/>
                  </a:moveTo>
                  <a:lnTo>
                    <a:pt x="803334" y="0"/>
                  </a:lnTo>
                  <a:lnTo>
                    <a:pt x="803334" y="569637"/>
                  </a:lnTo>
                  <a:lnTo>
                    <a:pt x="0" y="569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086522" y="3394267"/>
              <a:ext cx="624949" cy="642471"/>
            </a:xfrm>
            <a:custGeom>
              <a:avLst/>
              <a:gdLst/>
              <a:ahLst/>
              <a:cxnLst/>
              <a:rect l="l" t="t" r="r" b="b"/>
              <a:pathLst>
                <a:path w="624949" h="642471">
                  <a:moveTo>
                    <a:pt x="0" y="0"/>
                  </a:moveTo>
                  <a:lnTo>
                    <a:pt x="624949" y="0"/>
                  </a:lnTo>
                  <a:lnTo>
                    <a:pt x="624949" y="642470"/>
                  </a:lnTo>
                  <a:lnTo>
                    <a:pt x="0" y="642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4">
            <a:extLst>
              <a:ext uri="{FF2B5EF4-FFF2-40B4-BE49-F238E27FC236}">
                <a16:creationId xmlns:a16="http://schemas.microsoft.com/office/drawing/2014/main" id="{A5B21DEB-5335-0946-6D38-63FC8D1A3E94}"/>
              </a:ext>
            </a:extLst>
          </p:cNvPr>
          <p:cNvSpPr txBox="1"/>
          <p:nvPr/>
        </p:nvSpPr>
        <p:spPr>
          <a:xfrm>
            <a:off x="6951664" y="5477330"/>
            <a:ext cx="4384672" cy="163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Help users find relevant results faster with cleaner categories.</a:t>
            </a:r>
          </a:p>
          <a:p>
            <a:pPr algn="ctr">
              <a:lnSpc>
                <a:spcPts val="3249"/>
              </a:lnSpc>
            </a:pPr>
            <a:endParaRPr lang="en-US" sz="2499" b="1">
              <a:solidFill>
                <a:srgbClr val="000000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563551-D0ED-9F1C-E199-3E936A3A172A}"/>
              </a:ext>
            </a:extLst>
          </p:cNvPr>
          <p:cNvSpPr txBox="1"/>
          <p:nvPr/>
        </p:nvSpPr>
        <p:spPr>
          <a:xfrm>
            <a:off x="12748677" y="5336843"/>
            <a:ext cx="4031155" cy="177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b="1">
                <a:solidFill>
                  <a:srgbClr val="000000"/>
                </a:solidFill>
                <a:latin typeface="HK Grotesk Medium"/>
                <a:sym typeface="HK Grotesk Medium"/>
              </a:rPr>
              <a:t>Reduce manual effort by assisting content moderation through automation.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9"/>
          <p:cNvSpPr/>
          <p:nvPr/>
        </p:nvSpPr>
        <p:spPr>
          <a:xfrm flipV="1">
            <a:off x="2294084" y="5143500"/>
            <a:ext cx="0" cy="328386"/>
          </a:xfrm>
          <a:prstGeom prst="line">
            <a:avLst/>
          </a:prstGeom>
          <a:ln w="38100" cap="flat">
            <a:solidFill>
              <a:srgbClr val="8989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5118566" y="5143500"/>
            <a:ext cx="0" cy="328386"/>
          </a:xfrm>
          <a:prstGeom prst="line">
            <a:avLst/>
          </a:prstGeom>
          <a:ln w="38100" cap="flat">
            <a:solidFill>
              <a:srgbClr val="8989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V="1">
            <a:off x="7866848" y="5143500"/>
            <a:ext cx="0" cy="328386"/>
          </a:xfrm>
          <a:prstGeom prst="line">
            <a:avLst/>
          </a:prstGeom>
          <a:ln w="38100" cap="flat">
            <a:solidFill>
              <a:srgbClr val="8989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flipV="1">
            <a:off x="10615130" y="5143500"/>
            <a:ext cx="0" cy="328386"/>
          </a:xfrm>
          <a:prstGeom prst="line">
            <a:avLst/>
          </a:prstGeom>
          <a:ln w="38100" cap="flat">
            <a:solidFill>
              <a:srgbClr val="8989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flipV="1">
            <a:off x="13363413" y="5143500"/>
            <a:ext cx="0" cy="328386"/>
          </a:xfrm>
          <a:prstGeom prst="line">
            <a:avLst/>
          </a:prstGeom>
          <a:ln w="38100" cap="flat">
            <a:solidFill>
              <a:srgbClr val="8989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flipV="1">
            <a:off x="16111695" y="5143500"/>
            <a:ext cx="0" cy="328386"/>
          </a:xfrm>
          <a:prstGeom prst="line">
            <a:avLst/>
          </a:prstGeom>
          <a:ln w="38100" cap="flat">
            <a:solidFill>
              <a:srgbClr val="8989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9" name="箭头: V 形 58">
            <a:extLst>
              <a:ext uri="{FF2B5EF4-FFF2-40B4-BE49-F238E27FC236}">
                <a16:creationId xmlns:a16="http://schemas.microsoft.com/office/drawing/2014/main" id="{12B2AFC9-CE53-3FFE-A667-A14D542F9493}"/>
              </a:ext>
            </a:extLst>
          </p:cNvPr>
          <p:cNvSpPr/>
          <p:nvPr/>
        </p:nvSpPr>
        <p:spPr>
          <a:xfrm>
            <a:off x="1259504" y="3550332"/>
            <a:ext cx="1930942" cy="1645638"/>
          </a:xfrm>
          <a:prstGeom prst="chevron">
            <a:avLst>
              <a:gd name="adj" fmla="val 18947"/>
            </a:avLst>
          </a:prstGeom>
          <a:solidFill>
            <a:srgbClr val="898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箭头: V 形 64">
            <a:extLst>
              <a:ext uri="{FF2B5EF4-FFF2-40B4-BE49-F238E27FC236}">
                <a16:creationId xmlns:a16="http://schemas.microsoft.com/office/drawing/2014/main" id="{3D1479A3-6C58-588D-401F-5AAB3D059F81}"/>
              </a:ext>
            </a:extLst>
          </p:cNvPr>
          <p:cNvSpPr/>
          <p:nvPr/>
        </p:nvSpPr>
        <p:spPr>
          <a:xfrm>
            <a:off x="4019935" y="3550332"/>
            <a:ext cx="1930942" cy="1645638"/>
          </a:xfrm>
          <a:prstGeom prst="chevron">
            <a:avLst>
              <a:gd name="adj" fmla="val 18947"/>
            </a:avLst>
          </a:prstGeom>
          <a:solidFill>
            <a:srgbClr val="5419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箭头: V 形 65">
            <a:extLst>
              <a:ext uri="{FF2B5EF4-FFF2-40B4-BE49-F238E27FC236}">
                <a16:creationId xmlns:a16="http://schemas.microsoft.com/office/drawing/2014/main" id="{DE623C1A-3C4D-AB71-3692-22C6629A0E8E}"/>
              </a:ext>
            </a:extLst>
          </p:cNvPr>
          <p:cNvSpPr/>
          <p:nvPr/>
        </p:nvSpPr>
        <p:spPr>
          <a:xfrm>
            <a:off x="6780366" y="3550332"/>
            <a:ext cx="1930942" cy="1645638"/>
          </a:xfrm>
          <a:prstGeom prst="chevron">
            <a:avLst>
              <a:gd name="adj" fmla="val 18947"/>
            </a:avLst>
          </a:prstGeom>
          <a:solidFill>
            <a:srgbClr val="898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箭头: V 形 66">
            <a:extLst>
              <a:ext uri="{FF2B5EF4-FFF2-40B4-BE49-F238E27FC236}">
                <a16:creationId xmlns:a16="http://schemas.microsoft.com/office/drawing/2014/main" id="{7863027C-03EC-6EFF-ED32-0898AD05330D}"/>
              </a:ext>
            </a:extLst>
          </p:cNvPr>
          <p:cNvSpPr/>
          <p:nvPr/>
        </p:nvSpPr>
        <p:spPr>
          <a:xfrm>
            <a:off x="9540797" y="3550332"/>
            <a:ext cx="1930942" cy="1645638"/>
          </a:xfrm>
          <a:prstGeom prst="chevron">
            <a:avLst>
              <a:gd name="adj" fmla="val 18947"/>
            </a:avLst>
          </a:prstGeom>
          <a:solidFill>
            <a:srgbClr val="5419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箭头: V 形 67">
            <a:extLst>
              <a:ext uri="{FF2B5EF4-FFF2-40B4-BE49-F238E27FC236}">
                <a16:creationId xmlns:a16="http://schemas.microsoft.com/office/drawing/2014/main" id="{562BB23D-1027-EF65-0519-EE03E39B70DF}"/>
              </a:ext>
            </a:extLst>
          </p:cNvPr>
          <p:cNvSpPr/>
          <p:nvPr/>
        </p:nvSpPr>
        <p:spPr>
          <a:xfrm>
            <a:off x="12301228" y="3550332"/>
            <a:ext cx="1930942" cy="1645638"/>
          </a:xfrm>
          <a:prstGeom prst="chevron">
            <a:avLst>
              <a:gd name="adj" fmla="val 18947"/>
            </a:avLst>
          </a:prstGeom>
          <a:solidFill>
            <a:srgbClr val="898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箭头: V 形 68">
            <a:extLst>
              <a:ext uri="{FF2B5EF4-FFF2-40B4-BE49-F238E27FC236}">
                <a16:creationId xmlns:a16="http://schemas.microsoft.com/office/drawing/2014/main" id="{BC3CE46D-7F47-7F7E-82D3-75192FC37D58}"/>
              </a:ext>
            </a:extLst>
          </p:cNvPr>
          <p:cNvSpPr/>
          <p:nvPr/>
        </p:nvSpPr>
        <p:spPr>
          <a:xfrm>
            <a:off x="15061658" y="3550332"/>
            <a:ext cx="1930942" cy="1645638"/>
          </a:xfrm>
          <a:prstGeom prst="chevron">
            <a:avLst>
              <a:gd name="adj" fmla="val 18947"/>
            </a:avLst>
          </a:prstGeom>
          <a:solidFill>
            <a:srgbClr val="5419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820078" y="5471886"/>
            <a:ext cx="948012" cy="94801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898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644560" y="5471886"/>
            <a:ext cx="948012" cy="9480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898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392842" y="5471886"/>
            <a:ext cx="948012" cy="94801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898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141124" y="5471886"/>
            <a:ext cx="948012" cy="94801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898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889407" y="5471886"/>
            <a:ext cx="948012" cy="94801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898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637689" y="5471886"/>
            <a:ext cx="948012" cy="94801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898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905000" y="4023470"/>
            <a:ext cx="860315" cy="651689"/>
          </a:xfrm>
          <a:custGeom>
            <a:avLst/>
            <a:gdLst/>
            <a:ahLst/>
            <a:cxnLst/>
            <a:rect l="l" t="t" r="r" b="b"/>
            <a:pathLst>
              <a:path w="860315" h="651689">
                <a:moveTo>
                  <a:pt x="0" y="0"/>
                </a:moveTo>
                <a:lnTo>
                  <a:pt x="860315" y="0"/>
                </a:lnTo>
                <a:lnTo>
                  <a:pt x="860315" y="651689"/>
                </a:lnTo>
                <a:lnTo>
                  <a:pt x="0" y="651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2938154" y="3958352"/>
            <a:ext cx="737691" cy="820796"/>
          </a:xfrm>
          <a:custGeom>
            <a:avLst/>
            <a:gdLst/>
            <a:ahLst/>
            <a:cxnLst/>
            <a:rect l="l" t="t" r="r" b="b"/>
            <a:pathLst>
              <a:path w="737691" h="820796">
                <a:moveTo>
                  <a:pt x="0" y="0"/>
                </a:moveTo>
                <a:lnTo>
                  <a:pt x="737691" y="0"/>
                </a:lnTo>
                <a:lnTo>
                  <a:pt x="737691" y="820796"/>
                </a:lnTo>
                <a:lnTo>
                  <a:pt x="0" y="820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5691399" y="3934764"/>
            <a:ext cx="770340" cy="820601"/>
          </a:xfrm>
          <a:custGeom>
            <a:avLst/>
            <a:gdLst/>
            <a:ahLst/>
            <a:cxnLst/>
            <a:rect l="l" t="t" r="r" b="b"/>
            <a:pathLst>
              <a:path w="770340" h="820601">
                <a:moveTo>
                  <a:pt x="0" y="0"/>
                </a:moveTo>
                <a:lnTo>
                  <a:pt x="770339" y="0"/>
                </a:lnTo>
                <a:lnTo>
                  <a:pt x="770339" y="820601"/>
                </a:lnTo>
                <a:lnTo>
                  <a:pt x="0" y="820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4670942" y="3958352"/>
            <a:ext cx="786838" cy="788810"/>
          </a:xfrm>
          <a:custGeom>
            <a:avLst/>
            <a:gdLst/>
            <a:ahLst/>
            <a:cxnLst/>
            <a:rect l="l" t="t" r="r" b="b"/>
            <a:pathLst>
              <a:path w="786838" h="788810">
                <a:moveTo>
                  <a:pt x="0" y="0"/>
                </a:moveTo>
                <a:lnTo>
                  <a:pt x="786838" y="0"/>
                </a:lnTo>
                <a:lnTo>
                  <a:pt x="786838" y="788809"/>
                </a:lnTo>
                <a:lnTo>
                  <a:pt x="0" y="788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7423765" y="3922479"/>
            <a:ext cx="815914" cy="752680"/>
          </a:xfrm>
          <a:custGeom>
            <a:avLst/>
            <a:gdLst/>
            <a:ahLst/>
            <a:cxnLst/>
            <a:rect l="l" t="t" r="r" b="b"/>
            <a:pathLst>
              <a:path w="815914" h="752680">
                <a:moveTo>
                  <a:pt x="0" y="0"/>
                </a:moveTo>
                <a:lnTo>
                  <a:pt x="815914" y="0"/>
                </a:lnTo>
                <a:lnTo>
                  <a:pt x="815914" y="752680"/>
                </a:lnTo>
                <a:lnTo>
                  <a:pt x="0" y="7526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0228372" y="4014970"/>
            <a:ext cx="703264" cy="660189"/>
          </a:xfrm>
          <a:custGeom>
            <a:avLst/>
            <a:gdLst/>
            <a:ahLst/>
            <a:cxnLst/>
            <a:rect l="l" t="t" r="r" b="b"/>
            <a:pathLst>
              <a:path w="703264" h="660189">
                <a:moveTo>
                  <a:pt x="0" y="0"/>
                </a:moveTo>
                <a:lnTo>
                  <a:pt x="703264" y="0"/>
                </a:lnTo>
                <a:lnTo>
                  <a:pt x="703264" y="660189"/>
                </a:lnTo>
                <a:lnTo>
                  <a:pt x="0" y="6601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1987082" y="5700618"/>
            <a:ext cx="59067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898195" y="5700618"/>
            <a:ext cx="41441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633045" y="5700618"/>
            <a:ext cx="42550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378983" y="5700618"/>
            <a:ext cx="43584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135264" y="5700618"/>
            <a:ext cx="42907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884772" y="5700618"/>
            <a:ext cx="44455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44799" y="6695814"/>
            <a:ext cx="2298570" cy="73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</a:t>
            </a:r>
          </a:p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Scraping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143263" y="6695814"/>
            <a:ext cx="2039421" cy="73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879"/>
              </a:lnSpc>
              <a:defRPr sz="2400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</a:defRPr>
            </a:lvl1pPr>
          </a:lstStyle>
          <a:p>
            <a:r>
              <a:rPr lang="en-US">
                <a:sym typeface="Canva Sans Bold"/>
              </a:rPr>
              <a:t>Data</a:t>
            </a:r>
          </a:p>
          <a:p>
            <a:r>
              <a:rPr lang="en-US">
                <a:sym typeface="Canva Sans Bold"/>
              </a:rPr>
              <a:t>Cleaning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58539" y="7619415"/>
            <a:ext cx="3187187" cy="1777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Scraped ~700 listings from Craigslist (Rochester, NY) using Selenium and </a:t>
            </a:r>
            <a:r>
              <a:rPr lang="en-US" sz="1400" b="1" dirty="0" err="1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BeautifulSoup</a:t>
            </a:r>
            <a:endParaRPr lang="en-US" sz="1400" b="1" dirty="0">
              <a:solidFill>
                <a:srgbClr val="575757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Focused on two categories: Computers and Computer Parts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Extracted titles and descriptions for each listing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65884" y="7527914"/>
            <a:ext cx="3187187" cy="2803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Combined datasets and added ”</a:t>
            </a:r>
            <a:r>
              <a:rPr lang="en-US" sz="1400" b="1" dirty="0" err="1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human_label</a:t>
            </a: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" column to identify the original category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Dropped rows with missing or empty text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Stripped whitespace and converted all text to lowercase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Saved a combined dataset for further processing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endParaRPr lang="en-US" sz="1400" b="1" dirty="0">
              <a:solidFill>
                <a:srgbClr val="575757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endParaRPr lang="en-US" sz="1400" b="1" dirty="0">
              <a:solidFill>
                <a:srgbClr val="57575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6905173" y="6695814"/>
            <a:ext cx="2264178" cy="11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879"/>
              </a:lnSpc>
              <a:defRPr sz="2400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</a:defRPr>
            </a:lvl1pPr>
          </a:lstStyle>
          <a:p>
            <a:r>
              <a:rPr lang="en-US">
                <a:sym typeface="Canva Sans Bold"/>
              </a:rPr>
              <a:t>Text Preprocessing</a:t>
            </a:r>
          </a:p>
          <a:p>
            <a:endParaRPr lang="en-US">
              <a:sym typeface="Canva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6780366" y="7573250"/>
            <a:ext cx="2459996" cy="2547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Used NLTK to tokenize, clean, and remove stop words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Manually selected and consolidated keywords to boost interpretability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Created a unified "text" column for modeling (title + description)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endParaRPr lang="en-US" sz="1400" b="1" dirty="0">
              <a:solidFill>
                <a:srgbClr val="57575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9397428" y="6695814"/>
            <a:ext cx="2590230" cy="73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879"/>
              </a:lnSpc>
              <a:defRPr sz="2400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</a:defRPr>
            </a:lvl1pPr>
          </a:lstStyle>
          <a:p>
            <a:r>
              <a:rPr lang="en-US" dirty="0">
                <a:sym typeface="Canva Sans Bold"/>
              </a:rPr>
              <a:t>Feature Engineering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620901" y="7628138"/>
            <a:ext cx="2528376" cy="2547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Applied TF-IDF Vectorization (max 3000 features, unigrams only)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Manually selected domain-relevant keywords for a second model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Created sparse matrices for both approaches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endParaRPr lang="en-US" sz="1400" b="1" dirty="0">
              <a:solidFill>
                <a:srgbClr val="57575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2149277" y="6736925"/>
            <a:ext cx="2494154" cy="73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879"/>
              </a:lnSpc>
              <a:defRPr sz="2400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</a:defRPr>
            </a:lvl1pPr>
          </a:lstStyle>
          <a:p>
            <a:r>
              <a:rPr lang="en-US">
                <a:sym typeface="Canva Sans Bold"/>
              </a:rPr>
              <a:t>Data </a:t>
            </a:r>
          </a:p>
          <a:p>
            <a:r>
              <a:rPr lang="en-US">
                <a:sym typeface="Canva Sans Bold"/>
              </a:rPr>
              <a:t>Set-up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385950" y="7684937"/>
            <a:ext cx="2319700" cy="2290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Performed an 80/20 Train-Test Split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Ensured reproducibility by setting </a:t>
            </a:r>
            <a:r>
              <a:rPr lang="en-US" sz="1400" b="1" dirty="0" err="1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random_state</a:t>
            </a: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 = 42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Balanced class sizes post-deduplication (302 entries total)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053336" y="6695814"/>
            <a:ext cx="2298570" cy="73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879"/>
              </a:lnSpc>
              <a:defRPr sz="2400" b="1">
                <a:solidFill>
                  <a:srgbClr val="1F0A49"/>
                </a:solidFill>
                <a:latin typeface="Canva Sans Bold"/>
                <a:ea typeface="Canva Sans Bold"/>
                <a:cs typeface="Canva Sans Bold"/>
              </a:defRPr>
            </a:lvl1pPr>
          </a:lstStyle>
          <a:p>
            <a:r>
              <a:rPr lang="en-US">
                <a:sym typeface="Canva Sans Bold"/>
              </a:rPr>
              <a:t>Modeling &amp; Evaluation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4670564" y="7653933"/>
            <a:ext cx="3582350" cy="2803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Trained and evaluated 4 models:</a:t>
            </a:r>
          </a:p>
          <a:p>
            <a:pPr marL="742950" lvl="1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Naive Bayes (Multinomial)</a:t>
            </a:r>
          </a:p>
          <a:p>
            <a:pPr marL="742950" lvl="1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</a:t>
            </a:r>
          </a:p>
          <a:p>
            <a:pPr marL="742950" lvl="1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Support Vector Machine</a:t>
            </a:r>
          </a:p>
          <a:p>
            <a:pPr marL="742950" lvl="1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Random Forest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Evaluated using accuracy, precision, recall, and F1-score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Final Logistic Regression model achieved 87% accuracy and balanced F1-scores across both categories</a:t>
            </a:r>
          </a:p>
          <a:p>
            <a:pPr marL="285750" indent="-285750">
              <a:lnSpc>
                <a:spcPts val="196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7575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782226" y="511162"/>
            <a:ext cx="155428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800"/>
              </a:lnSpc>
              <a:defRPr sz="6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</a:defRPr>
            </a:lvl1pPr>
          </a:lstStyle>
          <a:p>
            <a:r>
              <a:rPr lang="en-US" sz="9000" dirty="0">
                <a:sym typeface="HK Grotesk Medium"/>
              </a:rPr>
              <a:t>Process Adopted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963279" cy="10287000"/>
          </a:xfrm>
          <a:custGeom>
            <a:avLst/>
            <a:gdLst/>
            <a:ahLst/>
            <a:cxnLst/>
            <a:rect l="l" t="t" r="r" b="b"/>
            <a:pathLst>
              <a:path w="5963279" h="10287000">
                <a:moveTo>
                  <a:pt x="0" y="0"/>
                </a:moveTo>
                <a:lnTo>
                  <a:pt x="5963279" y="0"/>
                </a:lnTo>
                <a:lnTo>
                  <a:pt x="59632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460" r="-794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742125" y="1573268"/>
            <a:ext cx="761649" cy="755980"/>
            <a:chOff x="0" y="0"/>
            <a:chExt cx="1015532" cy="1007974"/>
          </a:xfrm>
          <a:solidFill>
            <a:srgbClr val="8989F1"/>
          </a:solidFill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5532" cy="1007974"/>
              <a:chOff x="0" y="0"/>
              <a:chExt cx="6350000" cy="6350000"/>
            </a:xfrm>
            <a:grpFill/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5395" y="162859"/>
              <a:ext cx="404743" cy="67273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1"/>
                </a:lnSpc>
              </a:pPr>
              <a:r>
                <a:rPr lang="en-US" sz="3301" b="1">
                  <a:solidFill>
                    <a:srgbClr val="FAFAF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42125" y="4529143"/>
            <a:ext cx="761649" cy="755980"/>
            <a:chOff x="0" y="0"/>
            <a:chExt cx="1015532" cy="1007974"/>
          </a:xfrm>
          <a:solidFill>
            <a:srgbClr val="8989F1"/>
          </a:solidFill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15532" cy="1007974"/>
              <a:chOff x="0" y="0"/>
              <a:chExt cx="6350000" cy="6350000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05395" y="162859"/>
              <a:ext cx="404743" cy="67273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1"/>
                </a:lnSpc>
              </a:pPr>
              <a:r>
                <a:rPr lang="en-US" sz="3301" b="1">
                  <a:solidFill>
                    <a:srgbClr val="FAFAF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2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flipH="1">
            <a:off x="6742123" y="4318882"/>
            <a:ext cx="11314056" cy="38026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941375" y="1339917"/>
            <a:ext cx="9320756" cy="46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54198A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Scraping Listings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42123" y="-30486"/>
            <a:ext cx="883364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 u="none" strike="noStrike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Data Analysis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935323" y="4639451"/>
            <a:ext cx="10245480" cy="3456306"/>
            <a:chOff x="0" y="8223"/>
            <a:chExt cx="12420137" cy="460840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95243"/>
              <a:ext cx="12269062" cy="3821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b="1" u="none" strike="noStrike" dirty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Saved raw data into two CSVs: </a:t>
              </a:r>
              <a:r>
                <a:rPr lang="en-US" sz="2499" b="1" u="none" strike="noStrike" dirty="0" err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computers.csv</a:t>
              </a:r>
              <a:r>
                <a:rPr lang="en-US" sz="2499" b="1" u="none" strike="noStrike" dirty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and </a:t>
              </a:r>
              <a:r>
                <a:rPr lang="en-US" sz="2499" b="1" u="none" strike="noStrike" dirty="0" err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computer_parts.csv</a:t>
              </a:r>
              <a:r>
                <a:rPr lang="en-US" sz="2499" b="1" u="none" strike="noStrike" dirty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.</a:t>
              </a:r>
            </a:p>
            <a:p>
              <a:pPr marL="539749" lvl="1" indent="-269875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b="1" u="none" strike="noStrike" dirty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Concatenated title + description into a unified "text" column.</a:t>
              </a:r>
            </a:p>
            <a:p>
              <a:pPr marL="539749" lvl="1" indent="-269875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b="1" u="none" strike="noStrike" dirty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Removed rows with missing/blank text and saved the cleaned file as </a:t>
              </a:r>
              <a:r>
                <a:rPr lang="en-US" sz="2499" b="1" u="none" strike="noStrike" dirty="0" err="1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combined_data.csv</a:t>
              </a:r>
              <a:r>
                <a:rPr lang="en-US" sz="2499" b="1" u="none" strike="noStrike" dirty="0">
                  <a:solidFill>
                    <a:srgbClr val="00000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.</a:t>
              </a:r>
            </a:p>
            <a:p>
              <a:pPr marL="539749" lvl="1" indent="-269875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endParaRPr lang="en-US" sz="2499" b="1" u="none" strike="noStrike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  <a:p>
              <a:pPr algn="l">
                <a:lnSpc>
                  <a:spcPts val="3249"/>
                </a:lnSpc>
                <a:spcBef>
                  <a:spcPct val="0"/>
                </a:spcBef>
              </a:pPr>
              <a:endParaRPr lang="en-US" sz="2499" b="1" u="none" strike="noStrike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1075" y="8223"/>
              <a:ext cx="1226906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54198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Extracting Clean Data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flipH="1">
            <a:off x="6727832" y="7505700"/>
            <a:ext cx="11232102" cy="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781166" y="8095757"/>
            <a:ext cx="761649" cy="755980"/>
            <a:chOff x="0" y="0"/>
            <a:chExt cx="1015532" cy="1007974"/>
          </a:xfrm>
          <a:solidFill>
            <a:srgbClr val="8989F1"/>
          </a:solidFill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015532" cy="1007974"/>
              <a:chOff x="0" y="0"/>
              <a:chExt cx="6350000" cy="6350000"/>
            </a:xfrm>
            <a:grpFill/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05395" y="162859"/>
              <a:ext cx="404743" cy="67273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1"/>
                </a:lnSpc>
              </a:pPr>
              <a:r>
                <a:rPr lang="en-US" sz="3301" b="1">
                  <a:solidFill>
                    <a:srgbClr val="FAFAFA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3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063166" y="7609469"/>
            <a:ext cx="9077174" cy="46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54198A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Manual Labeling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5253AF86-5EE1-7BED-3C2B-2F82BF1381F1}"/>
              </a:ext>
            </a:extLst>
          </p:cNvPr>
          <p:cNvSpPr txBox="1"/>
          <p:nvPr/>
        </p:nvSpPr>
        <p:spPr>
          <a:xfrm>
            <a:off x="7714936" y="1851104"/>
            <a:ext cx="9660787" cy="3276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Used </a:t>
            </a:r>
            <a:r>
              <a:rPr lang="en-US" sz="2499" b="1" u="none" strike="noStrike" dirty="0" err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BeautifulSoup</a:t>
            </a:r>
            <a:r>
              <a:rPr lang="en-US" sz="2499" b="1" u="none" strike="noStrike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to parse Craigslist search result pages from Rochester, NY.</a:t>
            </a:r>
          </a:p>
          <a:p>
            <a:pPr marL="539749" lvl="1" indent="-269875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Used Selenium to open each listing and extract the title and description fields.</a:t>
            </a:r>
          </a:p>
          <a:p>
            <a:pPr marL="539749" lvl="1" indent="-269875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Collected and saved ~700 listings across two categories: Computers and Computer Parts.</a:t>
            </a:r>
          </a:p>
          <a:p>
            <a:pPr marL="539749" lvl="1" indent="-269875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endParaRPr lang="en-US" sz="2499" b="1" u="none" strike="noStrike" dirty="0">
              <a:solidFill>
                <a:srgbClr val="000000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 algn="l">
              <a:lnSpc>
                <a:spcPts val="3249"/>
              </a:lnSpc>
              <a:spcBef>
                <a:spcPct val="0"/>
              </a:spcBef>
            </a:pPr>
            <a:endParaRPr lang="en-US" sz="2499" b="1" u="none" strike="noStrike" dirty="0">
              <a:solidFill>
                <a:srgbClr val="000000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B319B484-20AF-FC80-1695-B591ED82676C}"/>
              </a:ext>
            </a:extLst>
          </p:cNvPr>
          <p:cNvSpPr txBox="1"/>
          <p:nvPr/>
        </p:nvSpPr>
        <p:spPr>
          <a:xfrm>
            <a:off x="7839077" y="8100933"/>
            <a:ext cx="10120857" cy="286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Created a label column based on the original category.</a:t>
            </a:r>
          </a:p>
          <a:p>
            <a:pPr marL="539749" lvl="1" indent="-269875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Generated model predictions and compared them with manual labels.</a:t>
            </a:r>
          </a:p>
          <a:p>
            <a:pPr marL="539749" lvl="1" indent="-269875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Added a flagged column to identify potential misclassifications for human review.</a:t>
            </a:r>
          </a:p>
          <a:p>
            <a:pPr marL="539749" lvl="1" indent="-269875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endParaRPr lang="en-US" sz="2499" b="1" u="none" strike="noStrike" dirty="0">
              <a:solidFill>
                <a:srgbClr val="000000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 algn="l">
              <a:lnSpc>
                <a:spcPts val="3249"/>
              </a:lnSpc>
              <a:spcBef>
                <a:spcPct val="0"/>
              </a:spcBef>
            </a:pPr>
            <a:endParaRPr lang="en-US" sz="2499" b="1" u="none" strike="noStrike" dirty="0">
              <a:solidFill>
                <a:srgbClr val="000000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25603" y="3390176"/>
            <a:ext cx="657875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Multinomial Naive Bayes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5603" y="2397398"/>
            <a:ext cx="6578750" cy="96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3200" b="1">
                <a:solidFill>
                  <a:srgbClr val="54198A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5603" y="5152013"/>
            <a:ext cx="657875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Logistic Regression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5603" y="4209622"/>
            <a:ext cx="6578750" cy="96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3200" b="1">
                <a:solidFill>
                  <a:srgbClr val="54198A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5603" y="8675690"/>
            <a:ext cx="739563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Support Vector Machine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5603" y="7834071"/>
            <a:ext cx="7395634" cy="96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3200" b="1">
                <a:solidFill>
                  <a:srgbClr val="54198A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5603" y="6913850"/>
            <a:ext cx="657875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Random Forest Classifier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603" y="6021846"/>
            <a:ext cx="6578750" cy="96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3200" b="1">
                <a:solidFill>
                  <a:srgbClr val="54198A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03</a:t>
            </a:r>
          </a:p>
        </p:txBody>
      </p:sp>
      <p:sp>
        <p:nvSpPr>
          <p:cNvPr id="16" name="TextBox 58">
            <a:extLst>
              <a:ext uri="{FF2B5EF4-FFF2-40B4-BE49-F238E27FC236}">
                <a16:creationId xmlns:a16="http://schemas.microsoft.com/office/drawing/2014/main" id="{6C6ACC67-D989-0B35-B3E0-5C961FD5E89B}"/>
              </a:ext>
            </a:extLst>
          </p:cNvPr>
          <p:cNvSpPr txBox="1"/>
          <p:nvPr/>
        </p:nvSpPr>
        <p:spPr>
          <a:xfrm>
            <a:off x="899375" y="223201"/>
            <a:ext cx="16725900" cy="2700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800"/>
              </a:lnSpc>
              <a:defRPr sz="60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</a:defRPr>
            </a:lvl1pPr>
          </a:lstStyle>
          <a:p>
            <a:r>
              <a:rPr lang="en-US" altLang="zh-CN" sz="7200">
                <a:sym typeface="HK Grotesk Medium"/>
              </a:rPr>
              <a:t>Model Performance (TF-IDF Features)</a:t>
            </a:r>
          </a:p>
          <a:p>
            <a:endParaRPr lang="en-US" altLang="zh-CN" sz="7200">
              <a:sym typeface="HK Grotesk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9E68B-C6D8-EC4D-620A-EEB30453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77" y="1486080"/>
            <a:ext cx="7263578" cy="4333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3D102-47B4-0ED7-7EE7-B33F524FB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477" y="5819255"/>
            <a:ext cx="7263578" cy="4333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2558242" y="5083501"/>
            <a:ext cx="10287000" cy="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680560" y="550157"/>
            <a:ext cx="856785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Model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80560" y="3699823"/>
            <a:ext cx="8871127" cy="584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6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The Logistic Regression model achieved an overall accuracy of 85.4% on the test set.</a:t>
            </a:r>
          </a:p>
          <a:p>
            <a:pPr marL="457200" indent="-457200">
              <a:lnSpc>
                <a:spcPts val="36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It delivered a balanced performance with 88.5% precision and 79.3% recall, resulting in an F1 score of 83.4%.</a:t>
            </a:r>
          </a:p>
          <a:p>
            <a:pPr marL="457200" indent="-457200">
              <a:lnSpc>
                <a:spcPts val="36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Logistic Regression was chosen as the final model due to its strong consistency, interpretability, and efficient deployment potential.</a:t>
            </a:r>
          </a:p>
          <a:p>
            <a:pPr marL="457200" indent="-457200">
              <a:lnSpc>
                <a:spcPts val="36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000000"/>
              </a:solidFill>
              <a:latin typeface="HK Grotesk Semi-Bold"/>
              <a:ea typeface="HK Grotesk Semi-Bold"/>
              <a:cs typeface="HK Grotesk Semi-Bold"/>
              <a:sym typeface="HK Grotesk Semi-Bold"/>
            </a:endParaRPr>
          </a:p>
          <a:p>
            <a:pPr marL="457200" indent="-457200">
              <a:lnSpc>
                <a:spcPts val="36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000000"/>
              </a:solidFill>
              <a:latin typeface="HK Grotesk Semi-Bold"/>
              <a:ea typeface="HK Grotesk Semi-Bold"/>
              <a:cs typeface="HK Grotesk Semi-Bold"/>
              <a:sym typeface="HK Grotesk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3CDD8-641B-36A2-FB1A-6FA1402B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350"/>
            <a:ext cx="7658100" cy="6210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74e17f4-cf11-4ce2-b3ef-5de76bf4ce41}" enabled="0" method="" siteId="{374e17f4-cf11-4ce2-b3ef-5de76bf4ce4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714</Words>
  <Application>Microsoft Macintosh PowerPoint</Application>
  <PresentationFormat>Custom</PresentationFormat>
  <Paragraphs>115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宋体</vt:lpstr>
      <vt:lpstr>Calibri</vt:lpstr>
      <vt:lpstr>Wingdings</vt:lpstr>
      <vt:lpstr>HK Grotesk Semi-Bold</vt:lpstr>
      <vt:lpstr>Arial</vt:lpstr>
      <vt:lpstr>Canva Sans Bold</vt:lpstr>
      <vt:lpstr>Canva Sans</vt:lpstr>
      <vt:lpstr>等线</vt:lpstr>
      <vt:lpstr>HK Grotesk Bold</vt:lpstr>
      <vt:lpstr>HK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Smarter Craigslist Listings</dc:title>
  <cp:lastModifiedBy>Shan Ali Shah</cp:lastModifiedBy>
  <cp:revision>3</cp:revision>
  <dcterms:created xsi:type="dcterms:W3CDTF">2006-08-16T00:00:00Z</dcterms:created>
  <dcterms:modified xsi:type="dcterms:W3CDTF">2025-05-03T01:19:04Z</dcterms:modified>
  <dc:identifier>DAGmC-h6WEo</dc:identifier>
</cp:coreProperties>
</file>